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96" r:id="rId27"/>
    <p:sldId id="297" r:id="rId28"/>
    <p:sldId id="286" r:id="rId29"/>
    <p:sldId id="269" r:id="rId30"/>
    <p:sldId id="288" r:id="rId31"/>
    <p:sldId id="293" r:id="rId32"/>
    <p:sldId id="289" r:id="rId33"/>
    <p:sldId id="294" r:id="rId34"/>
    <p:sldId id="295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eg"/><Relationship Id="rId7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dirty="0" smtClean="0">
                    <a:latin typeface="+mn-lt"/>
                  </a:rPr>
                  <a:t>Measurement of the top-anti-top differential production cross section in the all-hadronic ﬁnal state using the 2016 proton-proton collision data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GB" sz="2500" dirty="0" smtClean="0">
                    <a:latin typeface="+mn-lt"/>
                  </a:rPr>
                  <a:t> </a:t>
                </a:r>
                <a:r>
                  <a:rPr lang="en-GB" sz="2500" dirty="0">
                    <a:latin typeface="+mn-lt"/>
                  </a:rPr>
                  <a:t>= 13 </a:t>
                </a:r>
                <a:r>
                  <a:rPr lang="en-GB" sz="2500" dirty="0" err="1">
                    <a:latin typeface="+mn-lt"/>
                  </a:rPr>
                  <a:t>TeV</a:t>
                </a:r>
                <a:endParaRPr lang="en-GB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  <a:blipFill>
                <a:blip r:embed="rId2"/>
                <a:stretch>
                  <a:fillRect b="-10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4028" y="4674413"/>
            <a:ext cx="8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 smtClean="0">
                <a:latin typeface="+mj-lt"/>
              </a:rPr>
              <a:t>G</a:t>
            </a:r>
            <a:r>
              <a:rPr lang="en-US" u="sng" dirty="0">
                <a:latin typeface="+mj-lt"/>
              </a:rPr>
              <a:t>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 smtClean="0">
                <a:latin typeface="+mj-lt"/>
              </a:rPr>
              <a:t>), </a:t>
            </a:r>
            <a:r>
              <a:rPr lang="en-US" dirty="0" err="1" smtClean="0">
                <a:latin typeface="+mj-lt"/>
              </a:rPr>
              <a:t>I.Papakrivopoulos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A</a:t>
            </a:r>
            <a:r>
              <a:rPr lang="en-US" dirty="0">
                <a:latin typeface="+mj-lt"/>
              </a:rPr>
              <a:t>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</a:t>
            </a:r>
            <a:r>
              <a:rPr lang="en-US" sz="1400" dirty="0" smtClean="0">
                <a:solidFill>
                  <a:srgbClr val="FF0000"/>
                </a:solidFill>
              </a:rPr>
              <a:t>space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01" y="972005"/>
            <a:ext cx="4388155" cy="22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121287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721254"/>
            <a:ext cx="1265531" cy="14849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7346" y="1879609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345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4633" y="18796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42107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Jet Mass Soft Drop Technique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Reconstruct the jet mass by removing soft contributions from pileup and collinear emissions</a:t>
                </a:r>
                <a:endParaRPr lang="en-GB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l-GR" dirty="0" smtClean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CMS: </a:t>
                </a:r>
                <a:r>
                  <a:rPr lang="en-US" dirty="0" err="1" smtClean="0">
                    <a:latin typeface="+mj-lt"/>
                  </a:rPr>
                  <a:t>z</a:t>
                </a:r>
                <a:r>
                  <a:rPr lang="en-US" baseline="-25000" dirty="0" err="1" smtClean="0">
                    <a:latin typeface="+mj-lt"/>
                  </a:rPr>
                  <a:t>cut</a:t>
                </a:r>
                <a:r>
                  <a:rPr lang="en-US" dirty="0" smtClean="0">
                    <a:latin typeface="+mj-lt"/>
                  </a:rPr>
                  <a:t> = 0.1 and </a:t>
                </a:r>
                <a:r>
                  <a:rPr lang="el-GR" dirty="0" smtClean="0">
                    <a:latin typeface="+mj-lt"/>
                  </a:rPr>
                  <a:t>β = 0</a:t>
                </a:r>
                <a:r>
                  <a:rPr lang="en-US" dirty="0" smtClean="0">
                    <a:latin typeface="+mj-lt"/>
                  </a:rPr>
                  <a:t> , R</a:t>
                </a:r>
                <a:r>
                  <a:rPr lang="en-US" baseline="-25000" dirty="0" smtClean="0">
                    <a:latin typeface="+mj-lt"/>
                  </a:rPr>
                  <a:t>0</a:t>
                </a:r>
                <a:r>
                  <a:rPr lang="en-US" dirty="0" smtClean="0">
                    <a:latin typeface="+mj-lt"/>
                  </a:rPr>
                  <a:t> = 0.8</a:t>
                </a:r>
                <a:endParaRPr lang="el-GR" dirty="0" smtClean="0">
                  <a:latin typeface="+mj-lt"/>
                </a:endParaRPr>
              </a:p>
              <a:p>
                <a:endParaRPr lang="el-GR" dirty="0" smtClean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This means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&gt;0.1</m:t>
                    </m:r>
                  </m:oMath>
                </a14:m>
                <a:r>
                  <a:rPr lang="en-US" dirty="0" smtClean="0">
                    <a:latin typeface="+mj-lt"/>
                  </a:rPr>
                  <a:t> </a:t>
                </a:r>
                <a:endParaRPr lang="el-GR" dirty="0" smtClean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Technique goes backwards to de-cluster the jet keeps only the objects that have a </a:t>
                </a:r>
                <a:r>
                  <a:rPr lang="en-US" dirty="0" err="1" smtClean="0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 smtClean="0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 no smaller than 10% of the “central” </a:t>
                </a:r>
                <a:r>
                  <a:rPr lang="en-US" dirty="0" err="1" smtClean="0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 smtClean="0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 of the jet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Suppress contributions from secondary sources</a:t>
                </a:r>
                <a:r>
                  <a:rPr lang="en-US" dirty="0" smtClean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blipFill>
                <a:blip r:embed="rId4"/>
                <a:stretch>
                  <a:fillRect l="-492" t="-887" b="-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315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N </a:t>
            </a:r>
            <a:r>
              <a:rPr lang="en-US" sz="2500" dirty="0" err="1" smtClean="0"/>
              <a:t>Subjetiness</a:t>
            </a:r>
            <a:r>
              <a:rPr lang="en-US" sz="2500" dirty="0" smtClean="0"/>
              <a:t> </a:t>
            </a:r>
            <a:r>
              <a:rPr lang="el-GR" sz="2500" dirty="0" smtClean="0"/>
              <a:t>τ</a:t>
            </a:r>
            <a:r>
              <a:rPr lang="en-US" sz="2500" baseline="-25000" dirty="0" smtClean="0"/>
              <a:t>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The NN combines the </a:t>
                </a:r>
                <a:r>
                  <a:rPr lang="el-GR" dirty="0" smtClean="0">
                    <a:latin typeface="+mj-lt"/>
                  </a:rPr>
                  <a:t>τ</a:t>
                </a:r>
                <a:r>
                  <a:rPr lang="el-GR" baseline="-25000" dirty="0" smtClean="0">
                    <a:latin typeface="+mj-lt"/>
                  </a:rPr>
                  <a:t>1</a:t>
                </a:r>
                <a:r>
                  <a:rPr lang="el-GR" dirty="0" smtClean="0">
                    <a:latin typeface="+mj-lt"/>
                  </a:rPr>
                  <a:t> , τ</a:t>
                </a:r>
                <a:r>
                  <a:rPr lang="el-GR" baseline="-25000" dirty="0" smtClean="0">
                    <a:latin typeface="+mj-lt"/>
                  </a:rPr>
                  <a:t>2</a:t>
                </a:r>
                <a:r>
                  <a:rPr lang="el-GR" dirty="0" smtClean="0">
                    <a:latin typeface="+mj-lt"/>
                  </a:rPr>
                  <a:t> , τ</a:t>
                </a:r>
                <a:r>
                  <a:rPr lang="el-GR" baseline="-25000" dirty="0" smtClean="0">
                    <a:latin typeface="+mj-lt"/>
                  </a:rPr>
                  <a:t>3</a:t>
                </a:r>
                <a:r>
                  <a:rPr lang="el-GR" dirty="0" smtClean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of the two leading jets, where </a:t>
                </a:r>
                <a:r>
                  <a:rPr lang="el-GR" dirty="0" smtClean="0">
                    <a:latin typeface="+mj-lt"/>
                  </a:rPr>
                  <a:t>τ</a:t>
                </a:r>
                <a:r>
                  <a:rPr lang="el-GR" baseline="-25000" dirty="0" smtClean="0">
                    <a:latin typeface="+mj-lt"/>
                  </a:rPr>
                  <a:t>Ν</a:t>
                </a:r>
                <a:r>
                  <a:rPr lang="el-GR" dirty="0" smtClean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is the </a:t>
                </a:r>
                <a:r>
                  <a:rPr lang="en-US" dirty="0" err="1" smtClean="0">
                    <a:latin typeface="+mj-lt"/>
                  </a:rPr>
                  <a:t>subjetiness</a:t>
                </a:r>
                <a:r>
                  <a:rPr lang="en-US" dirty="0" smtClean="0">
                    <a:latin typeface="+mj-lt"/>
                  </a:rPr>
                  <a:t> and N is the number of prong jets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Prong jets are the number of jets that determine the substructure of the boosted jets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The </a:t>
                </a:r>
                <a:r>
                  <a:rPr lang="el-GR" dirty="0" smtClean="0">
                    <a:latin typeface="+mj-lt"/>
                  </a:rPr>
                  <a:t>τ</a:t>
                </a:r>
                <a:r>
                  <a:rPr lang="en-US" baseline="-25000" dirty="0" err="1" smtClean="0">
                    <a:latin typeface="+mj-lt"/>
                  </a:rPr>
                  <a:t>i</a:t>
                </a:r>
                <a:r>
                  <a:rPr lang="en-US" dirty="0" smtClean="0">
                    <a:latin typeface="+mj-lt"/>
                  </a:rPr>
                  <a:t> is defined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 smtClean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Where </a:t>
                </a:r>
                <a:r>
                  <a:rPr lang="el-GR" dirty="0" smtClean="0">
                    <a:latin typeface="+mj-lt"/>
                  </a:rPr>
                  <a:t>Δ</a:t>
                </a:r>
                <a:r>
                  <a:rPr lang="en-US" dirty="0" err="1" smtClean="0">
                    <a:latin typeface="+mj-lt"/>
                  </a:rPr>
                  <a:t>R</a:t>
                </a:r>
                <a:r>
                  <a:rPr lang="en-US" baseline="-25000" dirty="0" err="1" smtClean="0">
                    <a:latin typeface="+mj-lt"/>
                  </a:rPr>
                  <a:t>ik</a:t>
                </a:r>
                <a:r>
                  <a:rPr lang="en-US" dirty="0" smtClean="0">
                    <a:latin typeface="+mj-lt"/>
                  </a:rPr>
                  <a:t> is the angular separation between </a:t>
                </a:r>
                <a:r>
                  <a:rPr lang="en-US" dirty="0" smtClean="0">
                    <a:solidFill>
                      <a:srgbClr val="0070C0"/>
                    </a:solidFill>
                    <a:latin typeface="+mj-lt"/>
                  </a:rPr>
                  <a:t>constituent k </a:t>
                </a:r>
                <a:r>
                  <a:rPr lang="en-US" dirty="0" smtClean="0">
                    <a:latin typeface="+mj-lt"/>
                  </a:rPr>
                  <a:t>and </a:t>
                </a:r>
                <a:r>
                  <a:rPr lang="en-US" dirty="0" smtClean="0">
                    <a:solidFill>
                      <a:srgbClr val="C00000"/>
                    </a:solidFill>
                    <a:latin typeface="+mj-lt"/>
                  </a:rPr>
                  <a:t>candidate </a:t>
                </a:r>
                <a:r>
                  <a:rPr lang="en-US" dirty="0" err="1" smtClean="0">
                    <a:solidFill>
                      <a:srgbClr val="C00000"/>
                    </a:solidFill>
                    <a:latin typeface="+mj-lt"/>
                  </a:rPr>
                  <a:t>subjet</a:t>
                </a:r>
                <a:r>
                  <a:rPr lang="en-US" dirty="0" smtClean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dirty="0" err="1" smtClean="0">
                    <a:solidFill>
                      <a:srgbClr val="C00000"/>
                    </a:solidFill>
                    <a:latin typeface="+mj-lt"/>
                  </a:rPr>
                  <a:t>i</a:t>
                </a:r>
                <a:endParaRPr lang="en-US" dirty="0" smtClean="0">
                  <a:solidFill>
                    <a:srgbClr val="C00000"/>
                  </a:solidFill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</a:rPr>
                  <a:t>R</a:t>
                </a:r>
                <a:r>
                  <a:rPr lang="en-US" baseline="-25000" dirty="0" smtClean="0">
                    <a:latin typeface="+mj-lt"/>
                  </a:rPr>
                  <a:t>0</a:t>
                </a:r>
                <a:r>
                  <a:rPr lang="en-US" dirty="0" smtClean="0">
                    <a:latin typeface="+mj-lt"/>
                  </a:rPr>
                  <a:t> = 0.8  for AK8 clustering</a:t>
                </a: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blipFill>
                <a:blip r:embed="rId4"/>
                <a:stretch>
                  <a:fillRect l="-421" t="-1227" b="-22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17" y="4164049"/>
            <a:ext cx="4755719" cy="1804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742" y="4244401"/>
            <a:ext cx="1955439" cy="13131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Clusters with exactly N </a:t>
            </a:r>
            <a:r>
              <a:rPr lang="en-US" sz="1400" dirty="0" err="1" smtClean="0">
                <a:latin typeface="+mj-lt"/>
              </a:rPr>
              <a:t>subjets</a:t>
            </a:r>
            <a:r>
              <a:rPr lang="en-US" sz="1400" dirty="0" smtClean="0">
                <a:latin typeface="+mj-lt"/>
              </a:rPr>
              <a:t> will have small </a:t>
            </a:r>
            <a:r>
              <a:rPr lang="el-GR" sz="1400" dirty="0" smtClean="0">
                <a:latin typeface="+mj-lt"/>
              </a:rPr>
              <a:t>τ</a:t>
            </a:r>
            <a:r>
              <a:rPr lang="el-GR" sz="1400" baseline="-25000" dirty="0" smtClean="0">
                <a:latin typeface="+mj-lt"/>
              </a:rPr>
              <a:t>Ν</a:t>
            </a:r>
          </a:p>
          <a:p>
            <a:endParaRPr lang="el-GR" sz="1400" baseline="-25000" dirty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If </a:t>
            </a:r>
            <a:r>
              <a:rPr lang="el-GR" sz="1400" dirty="0" smtClean="0">
                <a:latin typeface="+mj-lt"/>
              </a:rPr>
              <a:t>τ</a:t>
            </a:r>
            <a:r>
              <a:rPr lang="el-GR" sz="1400" baseline="-25000" dirty="0" smtClean="0">
                <a:latin typeface="+mj-lt"/>
              </a:rPr>
              <a:t>Ν</a:t>
            </a:r>
            <a:r>
              <a:rPr lang="el-GR" sz="1400" dirty="0" smtClean="0">
                <a:latin typeface="+mj-lt"/>
              </a:rPr>
              <a:t> </a:t>
            </a:r>
            <a:r>
              <a:rPr lang="el-GR" sz="1400" dirty="0" smtClean="0">
                <a:latin typeface="+mj-lt"/>
                <a:cs typeface="Lucida Sans Unicode" panose="020B0602030504020204" pitchFamily="34" charset="0"/>
              </a:rPr>
              <a:t>≃1, </a:t>
            </a:r>
            <a:r>
              <a:rPr lang="en-US" sz="1400" dirty="0" smtClean="0">
                <a:latin typeface="+mj-lt"/>
                <a:cs typeface="Lucida Sans Unicode" panose="020B0602030504020204" pitchFamily="34" charset="0"/>
              </a:rPr>
              <a:t>cluster most likely has more than N </a:t>
            </a:r>
            <a:r>
              <a:rPr lang="en-US" sz="1400" dirty="0" err="1" smtClean="0">
                <a:latin typeface="+mj-lt"/>
                <a:cs typeface="Lucida Sans Unicode" panose="020B0602030504020204" pitchFamily="34" charset="0"/>
              </a:rPr>
              <a:t>subjets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3273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mtClean="0">
                <a:latin typeface="+mj-lt"/>
              </a:rPr>
              <a:t>HLT: </a:t>
            </a:r>
            <a:r>
              <a:rPr lang="en-US" sz="1600" dirty="0">
                <a:latin typeface="+mj-lt"/>
              </a:rPr>
              <a:t>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2769</TotalTime>
  <Words>1383</Words>
  <Application>Microsoft Office PowerPoint</Application>
  <PresentationFormat>On-screen Show (4:3)</PresentationFormat>
  <Paragraphs>366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Lucida Sans Unicode</vt:lpstr>
      <vt:lpstr>Wingdings</vt:lpstr>
      <vt:lpstr>Retrospect</vt:lpstr>
      <vt:lpstr>Measurement of the top-anti-top differential production cross section in the all-hadronic ﬁnal state using the 2016 proton-proton collision data at √s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Jet Mass Soft Drop Technique</vt:lpstr>
      <vt:lpstr>N Subjetiness τN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486</cp:revision>
  <dcterms:created xsi:type="dcterms:W3CDTF">2019-03-29T10:05:51Z</dcterms:created>
  <dcterms:modified xsi:type="dcterms:W3CDTF">2019-04-16T15:09:04Z</dcterms:modified>
</cp:coreProperties>
</file>